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12" r:id="rId2"/>
    <p:sldMasterId id="2147483734" r:id="rId3"/>
  </p:sldMasterIdLst>
  <p:sldIdLst>
    <p:sldId id="369" r:id="rId4"/>
    <p:sldId id="277" r:id="rId5"/>
    <p:sldId id="321" r:id="rId6"/>
    <p:sldId id="340" r:id="rId7"/>
    <p:sldId id="314" r:id="rId8"/>
    <p:sldId id="315" r:id="rId9"/>
    <p:sldId id="316" r:id="rId10"/>
    <p:sldId id="293" r:id="rId11"/>
    <p:sldId id="296" r:id="rId12"/>
    <p:sldId id="297" r:id="rId13"/>
    <p:sldId id="298" r:id="rId14"/>
    <p:sldId id="278" r:id="rId15"/>
    <p:sldId id="373" r:id="rId16"/>
    <p:sldId id="343" r:id="rId17"/>
    <p:sldId id="344" r:id="rId18"/>
    <p:sldId id="363" r:id="rId19"/>
    <p:sldId id="347" r:id="rId20"/>
    <p:sldId id="362" r:id="rId21"/>
    <p:sldId id="304" r:id="rId22"/>
    <p:sldId id="370" r:id="rId23"/>
    <p:sldId id="353" r:id="rId24"/>
    <p:sldId id="371" r:id="rId25"/>
    <p:sldId id="329" r:id="rId26"/>
    <p:sldId id="374" r:id="rId2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66FF33"/>
    <a:srgbClr val="FFFFFF"/>
    <a:srgbClr val="000000"/>
    <a:srgbClr val="FF0000"/>
    <a:srgbClr val="33CC33"/>
    <a:srgbClr val="0000CC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2" autoAdjust="0"/>
    <p:restoredTop sz="94587" autoAdjust="0"/>
  </p:normalViewPr>
  <p:slideViewPr>
    <p:cSldViewPr>
      <p:cViewPr>
        <p:scale>
          <a:sx n="75" d="100"/>
          <a:sy n="75" d="100"/>
        </p:scale>
        <p:origin x="-2688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3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761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61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61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615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97F803E-3759-4998-A7B6-D83D518DF8B4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17615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615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05C2F9-B751-4C5C-B64E-841E55380C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9" grpId="0"/>
      <p:bldP spid="176150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615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61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61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D5161A-D88C-4E4D-AC07-792981D0484B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249AC-BCDD-4638-89DF-D2E835B16A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D88853-94DB-4B4E-B311-695AFC36E180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EF74E-3C59-4899-B5C6-5AF617C1CA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8841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3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843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843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845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845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8459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545475-A832-46FB-916B-E862D6892DE6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188460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8461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0DDD64-3341-49AB-82A2-DBA4935A43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57" grpId="0"/>
      <p:bldP spid="188458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8458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84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84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87E247-FC0C-4FDE-A892-1F2AFD368215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32A10-D17F-4DBC-BE5C-C198E9C38E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271B9-A487-4A5B-B4D3-D58E70DD666A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6D7B2-2B45-4B30-928F-F3774B165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7D44B4-EBEB-4A34-8E32-EFDE64D17426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16027-BFB1-45E1-9E32-6A56FDF89B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DD9F8F-3AB3-48AD-8141-B16DC8F519D8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ECE22-216F-41B3-9598-5AC5222AC8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F21FC5-21CF-4904-AF15-4F357F20142C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4E960-72F6-451D-A112-C1654BE05A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2220B-42E3-44E5-80FF-AC130E175C53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4BCD3-F936-4464-82D4-818DA4D996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499C1-210E-4F7A-8E59-F692CF366CE7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7884-D996-473E-B6F5-486B442E6F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00724-6BFF-4B5C-9D03-272C9C2F7B93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94AB8-C51A-4450-AC29-F74636F87E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33E65D-A7D4-4C75-9206-A043D0858A83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E6E48-A572-4974-9EDB-A72466FD4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3469CF-0066-46AD-8AE7-7822939E511C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81462-0E01-4985-86F5-E89E0EB424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9E32D-1DA6-4221-97CF-D6A32ACB607F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24695-22BE-4491-A676-DEB50B04D3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</p:grpSp>
      </p:grpSp>
      <p:sp>
        <p:nvSpPr>
          <p:cNvPr id="165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5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CA04937-2941-4BB8-9E74-AE68A71BC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2A2CBA-5CE1-4A15-A6FD-2B7F06FA0BF8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11C79-77C9-4E75-9267-200A56FC26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B0575-4C91-4CA5-BB95-EB5F535A69C1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54D99-252D-43BC-9BEF-902BE915A6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C3A897-F89D-44DF-A622-79585A6F60E1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3E98-3FDF-4E24-9E94-EF0DB847CF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92D1D-75A0-4F9C-99D4-BFB4610B44E1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C4B54-4CDE-4F40-9377-0F70613CA3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F6070-4D19-4E38-9102-95B16E4AD1CC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565C3-8667-4644-8A20-49041CA7CB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D8E9C-AB71-45F2-8D99-F44FEBFF2012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14F7D-DA76-4E48-AC98-EF5BA60BA8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53483-AFD7-4612-8E98-68FE7EE93BA3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BC874-302B-4E12-B0A3-F4FAFEA6FE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751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0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0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2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2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2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512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51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512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652F008-16D8-4F13-8197-E50062D35B36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1751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512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56B6F03-5ACD-4905-B557-F6F9769D3DE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5" grpId="0"/>
      <p:bldP spid="175126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8739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39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39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39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39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740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740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0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3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3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3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743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743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743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6EFECD9-2BE1-4C24-997D-8D0C91FB497A}" type="datetimeFigureOut">
              <a:rPr lang="ru-RU"/>
              <a:pPr/>
              <a:t>24.02.2017</a:t>
            </a:fld>
            <a:endParaRPr lang="ru-RU"/>
          </a:p>
        </p:txBody>
      </p:sp>
      <p:sp>
        <p:nvSpPr>
          <p:cNvPr id="18743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743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47C0085-9364-4F87-800D-788D17763F0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33" grpId="0"/>
      <p:bldP spid="187434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8E8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5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9" name="Rectangle 15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0" name="Rectangle 1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1" name="Rectangle 1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434A9CA-4643-4CFE-A8FD-602AB1462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3" grpId="0"/>
      <p:bldP spid="1551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0"/>
              <a:t/>
            </a:r>
            <a:br>
              <a:rPr lang="ru-RU" sz="7200" b="0"/>
            </a:br>
            <a:r>
              <a:rPr lang="ru-RU" sz="7200"/>
              <a:t>Профилактика суицида у детей и подростков</a:t>
            </a:r>
            <a:r>
              <a:rPr lang="ru-RU" sz="7200" b="0"/>
              <a:t/>
            </a:r>
            <a:br>
              <a:rPr lang="ru-RU" sz="7200" b="0"/>
            </a:br>
            <a:r>
              <a:rPr lang="ru-RU" sz="6600" b="0"/>
              <a:t/>
            </a:r>
            <a:br>
              <a:rPr lang="ru-RU" sz="6600" b="0"/>
            </a:br>
            <a:r>
              <a:rPr lang="ru-RU" sz="4800" b="0"/>
              <a:t>Рекомендации педагогам и родителям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r>
              <a:rPr lang="ru-RU"/>
              <a:t>   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540750" cy="5937250"/>
          </a:xfrm>
        </p:spPr>
        <p:txBody>
          <a:bodyPr/>
          <a:lstStyle/>
          <a:p>
            <a:r>
              <a:rPr lang="ru-RU" sz="2800">
                <a:solidFill>
                  <a:schemeClr val="tx1"/>
                </a:solidFill>
              </a:rPr>
              <a:t>2.Поведенческие признаки.</a:t>
            </a:r>
            <a:br>
              <a:rPr lang="ru-RU" sz="2800">
                <a:solidFill>
                  <a:schemeClr val="tx1"/>
                </a:solidFill>
              </a:rPr>
            </a:br>
            <a:r>
              <a:rPr lang="ru-RU" sz="2800">
                <a:solidFill>
                  <a:schemeClr val="tx1"/>
                </a:solidFill>
              </a:rPr>
              <a:t/>
            </a:r>
            <a:br>
              <a:rPr lang="ru-RU" sz="2800">
                <a:solidFill>
                  <a:schemeClr val="tx1"/>
                </a:solidFill>
              </a:rPr>
            </a:br>
            <a:r>
              <a:rPr lang="ru-RU" sz="2400"/>
              <a:t>1.  Раздаёт другим вещи, имеющие большую личную значимость, мирится с давними врагами.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>2.  Демонстрирует радикальные перемены в поведении: </a:t>
            </a:r>
            <a:br>
              <a:rPr lang="ru-RU" sz="2400"/>
            </a:br>
            <a:r>
              <a:rPr lang="ru-RU" sz="2400" u="sng"/>
              <a:t>в еде</a:t>
            </a:r>
            <a:r>
              <a:rPr lang="ru-RU" sz="2400"/>
              <a:t> – есть слишком мало или слишком много; </a:t>
            </a:r>
            <a:br>
              <a:rPr lang="ru-RU" sz="2400"/>
            </a:br>
            <a:r>
              <a:rPr lang="ru-RU" sz="2400" u="sng"/>
              <a:t>во сне</a:t>
            </a:r>
            <a:r>
              <a:rPr lang="ru-RU" sz="2400"/>
              <a:t> – спать слишком мало или слишком много; </a:t>
            </a:r>
            <a:br>
              <a:rPr lang="ru-RU" sz="2400"/>
            </a:br>
            <a:r>
              <a:rPr lang="ru-RU" sz="2400" u="sng"/>
              <a:t>во внешнем виде</a:t>
            </a:r>
            <a:r>
              <a:rPr lang="ru-RU" sz="2400"/>
              <a:t> – стать неряшливым; </a:t>
            </a:r>
            <a:br>
              <a:rPr lang="ru-RU" sz="2400"/>
            </a:br>
            <a:r>
              <a:rPr lang="ru-RU" sz="2400" u="sng"/>
              <a:t>в привычках</a:t>
            </a:r>
            <a:r>
              <a:rPr lang="ru-RU" sz="2400"/>
              <a:t> – пропускать занятия; </a:t>
            </a:r>
            <a:br>
              <a:rPr lang="ru-RU" sz="2400"/>
            </a:br>
            <a:r>
              <a:rPr lang="ru-RU" sz="2400"/>
              <a:t>замкнуться от семьи и друзей и т.д. 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>3.  Проявлять признаки беспомощности, безнадежности и отчаяния.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842375" cy="5864225"/>
          </a:xfrm>
        </p:spPr>
        <p:txBody>
          <a:bodyPr/>
          <a:lstStyle/>
          <a:p>
            <a:r>
              <a:rPr lang="ru-RU" sz="2800">
                <a:solidFill>
                  <a:schemeClr val="tx1"/>
                </a:solidFill>
              </a:rPr>
              <a:t>3. Ситуационные признаки.</a:t>
            </a:r>
            <a:r>
              <a:rPr lang="ru-RU" sz="1800" b="0">
                <a:solidFill>
                  <a:srgbClr val="FF0000"/>
                </a:solidFill>
              </a:rPr>
              <a:t/>
            </a:r>
            <a:br>
              <a:rPr lang="ru-RU" sz="1800" b="0">
                <a:solidFill>
                  <a:srgbClr val="FF0000"/>
                </a:solidFill>
              </a:rPr>
            </a:br>
            <a:r>
              <a:rPr lang="ru-RU" sz="1800" b="0">
                <a:solidFill>
                  <a:srgbClr val="FF0000"/>
                </a:solidFill>
              </a:rPr>
              <a:t/>
            </a:r>
            <a:br>
              <a:rPr lang="ru-RU" sz="1800" b="0">
                <a:solidFill>
                  <a:srgbClr val="FF0000"/>
                </a:solidFill>
              </a:rPr>
            </a:br>
            <a:r>
              <a:rPr lang="ru-RU" sz="2400" b="0"/>
              <a:t>1.  Социально изолирован (не имеет друзей или имеет только одного друга), чувствует себя отверженным.</a:t>
            </a:r>
            <a:br>
              <a:rPr lang="ru-RU" sz="2400" b="0"/>
            </a:br>
            <a:r>
              <a:rPr lang="ru-RU" sz="2400" b="0"/>
              <a:t>2.  Живет в нестабильном</a:t>
            </a:r>
            <a:r>
              <a:rPr lang="ru-RU" sz="2400" b="0" u="sng"/>
              <a:t> </a:t>
            </a:r>
            <a:r>
              <a:rPr lang="ru-RU" sz="2400" b="0"/>
              <a:t>состоянии(серьезный кризис в семье – в отношениях к родителям или родителей друг с другом; алкоголизм – личная или семейная проблема).</a:t>
            </a:r>
            <a:br>
              <a:rPr lang="ru-RU" sz="2400" b="0"/>
            </a:br>
            <a:r>
              <a:rPr lang="ru-RU" sz="2400" b="0"/>
              <a:t>3.  Ощущает себя жертвой насилия – физического, сексуального или эмоционального. </a:t>
            </a:r>
            <a:br>
              <a:rPr lang="ru-RU" sz="2400" b="0"/>
            </a:br>
            <a:r>
              <a:rPr lang="ru-RU" sz="2400" b="0"/>
              <a:t>4.  Предпринимал попытку суицида ранее.</a:t>
            </a:r>
            <a:br>
              <a:rPr lang="ru-RU" sz="2400" b="0"/>
            </a:br>
            <a:r>
              <a:rPr lang="ru-RU" sz="2400" b="0"/>
              <a:t>5.  Имеет склонность к самоубийству вследствие того, что оно совершалось кем -то из друзей, знакомых или членов семьи.</a:t>
            </a:r>
            <a:br>
              <a:rPr lang="ru-RU" sz="2400" b="0"/>
            </a:br>
            <a:r>
              <a:rPr lang="ru-RU" sz="2400" b="0"/>
              <a:t>6.  Перенес тяжелую потерю (смерть кого-то из близких, развод родителей).</a:t>
            </a:r>
            <a:br>
              <a:rPr lang="ru-RU" sz="2400" b="0"/>
            </a:br>
            <a:r>
              <a:rPr lang="ru-RU" sz="2400" b="0"/>
              <a:t>7.  Слишком критически настроен по отношению к себе.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:\Design\portfolio\suicide_present\su_5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 rot="21326290">
            <a:off x="179388" y="188913"/>
            <a:ext cx="6343650" cy="47434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1800" b="1">
                <a:solidFill>
                  <a:srgbClr val="D60093"/>
                </a:solidFill>
              </a:rPr>
              <a:t>   </a:t>
            </a:r>
            <a:r>
              <a:rPr lang="ru-RU" sz="2400" b="1">
                <a:solidFill>
                  <a:srgbClr val="D60093"/>
                </a:solidFill>
              </a:rPr>
              <a:t>Как правило, суицид не происходит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400" b="1">
                <a:solidFill>
                  <a:srgbClr val="D60093"/>
                </a:solidFill>
              </a:rPr>
              <a:t>                   без предупреждения.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400" b="1">
                <a:solidFill>
                  <a:srgbClr val="D60093"/>
                </a:solidFill>
              </a:rPr>
              <a:t>    </a:t>
            </a: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Большинство подростков, которые пытаются покончить с собой, почти всегда предупреждают о своем намерении: говорят, либо делают что-то такое, что служит намеком, предупреждением о том, что они оказались в безвыходной ситуации и думают о смерти. О своих планах расстаться с жизнью не делятся с окружающими лишь немногие. Кто-то из друзей оказывается в курсе дела всегда.</a:t>
            </a:r>
            <a:b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uk-UA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43438" cy="3500438"/>
          </a:xfrm>
          <a:noFill/>
          <a:ln/>
        </p:spPr>
      </p:pic>
      <p:pic>
        <p:nvPicPr>
          <p:cNvPr id="193541" name="Picture 5" descr="j9i1zsvvf4erkjvvqil9ebdxvcxojjkg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325" y="3484563"/>
            <a:ext cx="5400675" cy="3373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D:\Design\portfolio\suicide_present\obstanovka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 rot="21326290">
            <a:off x="373063" y="382588"/>
            <a:ext cx="6235700" cy="4719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uk-UA"/>
          </a:p>
          <a:p>
            <a:pPr>
              <a:buFont typeface="Wingdings" pitchFamily="2" charset="2"/>
              <a:buNone/>
            </a:pPr>
            <a:endParaRPr lang="uk-UA"/>
          </a:p>
          <a:p>
            <a:pPr>
              <a:buFont typeface="Wingdings" pitchFamily="2" charset="2"/>
              <a:buNone/>
            </a:pPr>
            <a:endParaRPr lang="uk-UA"/>
          </a:p>
          <a:p>
            <a:pPr>
              <a:buFont typeface="Wingdings" pitchFamily="2" charset="2"/>
              <a:buNone/>
            </a:pPr>
            <a:r>
              <a:rPr lang="uk-UA" sz="4400">
                <a:solidFill>
                  <a:srgbClr val="0000CC"/>
                </a:solidFill>
              </a:rPr>
              <a:t>Важно знать, что….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6296025"/>
          </a:xfrm>
        </p:spPr>
        <p:txBody>
          <a:bodyPr/>
          <a:lstStyle/>
          <a:p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3200">
                <a:solidFill>
                  <a:srgbClr val="66FF33"/>
                </a:solidFill>
              </a:rPr>
              <a:t>Суицид не передается по наследству</a:t>
            </a:r>
            <a:r>
              <a:rPr lang="ru-RU" sz="2400" b="0">
                <a:solidFill>
                  <a:srgbClr val="66FF33"/>
                </a:solidFill>
              </a:rPr>
              <a:t>.</a:t>
            </a:r>
            <a:br>
              <a:rPr lang="ru-RU" sz="2400" b="0">
                <a:solidFill>
                  <a:srgbClr val="66FF33"/>
                </a:solidFill>
              </a:rPr>
            </a:br>
            <a:r>
              <a:rPr lang="ru-RU" sz="2400" b="0">
                <a:solidFill>
                  <a:srgbClr val="D60093"/>
                </a:solidFill>
              </a:rPr>
              <a:t/>
            </a:r>
            <a:br>
              <a:rPr lang="ru-RU" sz="2400" b="0">
                <a:solidFill>
                  <a:srgbClr val="D60093"/>
                </a:solidFill>
              </a:rPr>
            </a:br>
            <a:r>
              <a:rPr lang="ru-RU" sz="2400" b="0"/>
              <a:t>От мамы можно унаследовать цвет глаз, от папы – веснушки на носу; суицидальные же идеи по наследству не передаются. Вместе с тем, если кто-то из членов семьи уже совершал суицид, ребенок окажется в зоне повышенного суицидального риска. Представьте, например, семью, где родители много курят, пьют или употребляют наркотики. В такой семье дети рискуют перенять вредные привычки родителей. На этих детей действует так называемый “фактор внушения”: </a:t>
            </a:r>
            <a:br>
              <a:rPr lang="ru-RU" sz="2400" b="0"/>
            </a:br>
            <a:r>
              <a:rPr lang="ru-RU" sz="2400" b="0"/>
              <a:t>родители, дескать, плохому не научат. Разумеется, дети вовсе не обязаны подражать родителям. Для подражания они вправе выбрать другой, более положительный пример.</a:t>
            </a:r>
            <a:br>
              <a:rPr lang="ru-RU" sz="2400" b="0"/>
            </a:br>
            <a:r>
              <a:rPr lang="ru-RU" sz="2400" b="0"/>
              <a:t/>
            </a:r>
            <a:br>
              <a:rPr lang="ru-RU" sz="2400" b="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31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14775"/>
          </a:xfrm>
        </p:spPr>
        <p:txBody>
          <a:bodyPr/>
          <a:lstStyle/>
          <a:p>
            <a:r>
              <a:rPr lang="ru-RU" sz="3200">
                <a:solidFill>
                  <a:srgbClr val="66FF33"/>
                </a:solidFill>
              </a:rPr>
              <a:t>Тот, кто говорит о суициде, совершает суицид.</a:t>
            </a:r>
            <a:br>
              <a:rPr lang="ru-RU" sz="3200">
                <a:solidFill>
                  <a:srgbClr val="66FF33"/>
                </a:solidFill>
              </a:rPr>
            </a:br>
            <a:r>
              <a:rPr lang="ru-RU" sz="2800" b="0"/>
              <a:t>Из десяти покушающихся на свою жизнь подростков семь делились своими планами. Поэтому большинство подростков, которые говорят о суициде, не шутят. Тем не менее у нас принято от них “отмахиваться”. “Он шутит”, – говорим или думаем мы. </a:t>
            </a:r>
          </a:p>
        </p:txBody>
      </p:sp>
      <p:pic>
        <p:nvPicPr>
          <p:cNvPr id="105475" name="Picture 4" descr="26036[1]_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644900"/>
            <a:ext cx="264636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963613"/>
            <a:ext cx="8540750" cy="5721351"/>
          </a:xfrm>
        </p:spPr>
        <p:txBody>
          <a:bodyPr/>
          <a:lstStyle/>
          <a:p>
            <a:r>
              <a:rPr lang="ru-RU" sz="7200" b="0">
                <a:solidFill>
                  <a:srgbClr val="66FF33"/>
                </a:solidFill>
              </a:rPr>
              <a:t>Рекомендации родителям:</a:t>
            </a:r>
            <a:br>
              <a:rPr lang="ru-RU" sz="7200" b="0">
                <a:solidFill>
                  <a:srgbClr val="66FF33"/>
                </a:solidFill>
              </a:rPr>
            </a:br>
            <a:endParaRPr lang="ru-RU" sz="1600" b="0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4178300" y="565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925763"/>
            <a:ext cx="4824412" cy="39322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43" name="Group 39"/>
          <p:cNvGraphicFramePr>
            <a:graphicFrameLocks noGrp="1"/>
          </p:cNvGraphicFramePr>
          <p:nvPr/>
        </p:nvGraphicFramePr>
        <p:xfrm>
          <a:off x="250825" y="908050"/>
          <a:ext cx="8642350" cy="5041900"/>
        </p:xfrm>
        <a:graphic>
          <a:graphicData uri="http://schemas.openxmlformats.org/drawingml/2006/table">
            <a:tbl>
              <a:tblPr/>
              <a:tblGrid>
                <a:gridCol w="2881313"/>
                <a:gridCol w="2879725"/>
                <a:gridCol w="2881312"/>
              </a:tblGrid>
              <a:tr h="158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Если вы слышите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Скажите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Не говорите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Я  совершил скверный поступок. Я такое натворил!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Давай сядем, поговорим об этом.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Что посеешь, то и пожнёшь.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F"/>
                    </a:solidFill>
                  </a:tcPr>
                </a:tc>
              </a:tr>
              <a:tr h="173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А если  у меня не получится?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Если не получится, я буду знать, что ты сделал всё возможное.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Если не получится, значит, ты недостаточно старался.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esign\portfolio\suicide_present\su_4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 rot="21329731">
            <a:off x="0" y="350838"/>
            <a:ext cx="6804025" cy="4537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Суицид</a:t>
            </a:r>
            <a:r>
              <a:rPr lang="ru-RU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психологическое явление и, чтобы понять его, нужно понять душевное состояние человека, который решил покончить с собой. Самоубийство совершается в особую, исключительную минуту жизни,  когда черные волны заливают душу   и теряется всякий луч надежды.</a:t>
            </a:r>
            <a:endParaRPr lang="uk-UA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229600" cy="48244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/>
              <a:t>Не вмешивайте детей в решение междоусобных семейных конфликтов.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/>
              <a:t>Оберегайте  юную,   ранимую   душу   от   скверных   ругательств   и</a:t>
            </a:r>
            <a:br>
              <a:rPr lang="ru-RU" sz="2400" b="1"/>
            </a:br>
            <a:r>
              <a:rPr lang="ru-RU" sz="2400" b="1"/>
              <a:t>оскорблений!</a:t>
            </a:r>
          </a:p>
          <a:p>
            <a:pPr algn="ctr">
              <a:buFont typeface="Wingdings" pitchFamily="2" charset="2"/>
              <a:buNone/>
            </a:pPr>
            <a:r>
              <a:rPr lang="ru-RU" sz="2400" b="1"/>
              <a:t>Позвольте  ребенку  участвовать  в  распределении  средств  семейного</a:t>
            </a:r>
            <a:br>
              <a:rPr lang="ru-RU" sz="2400" b="1"/>
            </a:br>
            <a:r>
              <a:rPr lang="ru-RU" sz="2400" b="1"/>
              <a:t>бюджета.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/>
              <a:t> Уважительно относитесь к его позиции.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/>
              <a:t>Старайтесь изучать психологию личности своего ребенка, свою личность.</a:t>
            </a:r>
            <a:br>
              <a:rPr lang="ru-RU" sz="2400" b="1"/>
            </a:br>
            <a:endParaRPr lang="ru-RU" sz="2400" b="1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5792788"/>
          </a:xfrm>
        </p:spPr>
        <p:txBody>
          <a:bodyPr/>
          <a:lstStyle/>
          <a:p>
            <a:r>
              <a:rPr lang="ru-RU" sz="2100"/>
              <a:t/>
            </a:r>
            <a:br>
              <a:rPr lang="ru-RU" sz="2100"/>
            </a:br>
            <a:r>
              <a:rPr lang="ru-RU" sz="2100"/>
              <a:t/>
            </a:r>
            <a:br>
              <a:rPr lang="ru-RU" sz="2100"/>
            </a:br>
            <a:r>
              <a:rPr lang="ru-RU" sz="2100"/>
              <a:t>Будьте честными.</a:t>
            </a:r>
            <a:br>
              <a:rPr lang="ru-RU" sz="2100"/>
            </a:br>
            <a:r>
              <a:rPr lang="ru-RU" sz="2100"/>
              <a:t>Нет ничего важнее в жизни человека, </a:t>
            </a:r>
            <a:br>
              <a:rPr lang="ru-RU" sz="2100"/>
            </a:br>
            <a:r>
              <a:rPr lang="ru-RU" sz="2100"/>
              <a:t>чем умение выслушать ребенка,</a:t>
            </a:r>
            <a:br>
              <a:rPr lang="ru-RU" sz="2100"/>
            </a:br>
            <a:r>
              <a:rPr lang="ru-RU" sz="2100"/>
              <a:t>ответить на его вопросы, обсудить его проблемы. </a:t>
            </a:r>
            <a:br>
              <a:rPr lang="ru-RU" sz="2100"/>
            </a:br>
            <a:r>
              <a:rPr lang="ru-RU" sz="2100"/>
              <a:t>Главное при этом -</a:t>
            </a:r>
            <a:br>
              <a:rPr lang="ru-RU" sz="2100"/>
            </a:br>
            <a:r>
              <a:rPr lang="ru-RU" sz="2100"/>
              <a:t>акцент на мысли: «Я — не просто родитель, я — твой друг».</a:t>
            </a:r>
            <a:br>
              <a:rPr lang="ru-RU" sz="2100"/>
            </a:br>
            <a:r>
              <a:rPr lang="ru-RU" sz="2100"/>
              <a:t/>
            </a:r>
            <a:br>
              <a:rPr lang="ru-RU" sz="2100"/>
            </a:br>
            <a:r>
              <a:rPr lang="ru-RU" sz="2100"/>
              <a:t>Содействуйте ребенку в решении разных вопросов:</a:t>
            </a:r>
            <a:br>
              <a:rPr lang="ru-RU" sz="2100"/>
            </a:br>
            <a:r>
              <a:rPr lang="ru-RU" sz="2100"/>
              <a:t>помогите выбрать телепрограмму по интересам;</a:t>
            </a:r>
            <a:br>
              <a:rPr lang="ru-RU" sz="2100"/>
            </a:br>
            <a:r>
              <a:rPr lang="ru-RU" sz="2100"/>
              <a:t>читайте и обсуждайте журналы, статьи из газет;</a:t>
            </a:r>
            <a:br>
              <a:rPr lang="ru-RU" sz="2100"/>
            </a:br>
            <a:r>
              <a:rPr lang="ru-RU" sz="2100"/>
              <a:t>ходите с ним пешком, на лыжах, ездите на дачу, в отпуск;</a:t>
            </a:r>
            <a:br>
              <a:rPr lang="ru-RU" sz="2100"/>
            </a:br>
            <a:r>
              <a:rPr lang="ru-RU" sz="2100"/>
              <a:t/>
            </a:r>
            <a:br>
              <a:rPr lang="ru-RU" sz="2100"/>
            </a:br>
            <a:r>
              <a:rPr lang="ru-RU" sz="2100"/>
              <a:t>Словом, живите рядом по-настоящему, </a:t>
            </a:r>
            <a:br>
              <a:rPr lang="ru-RU" sz="2100"/>
            </a:br>
            <a:r>
              <a:rPr lang="ru-RU" sz="2100"/>
              <a:t>не формально, живите в его</a:t>
            </a:r>
            <a:br>
              <a:rPr lang="ru-RU" sz="2100"/>
            </a:br>
            <a:r>
              <a:rPr lang="ru-RU" sz="2100"/>
              <a:t>жизни.</a:t>
            </a:r>
            <a:br>
              <a:rPr lang="ru-RU" sz="2100"/>
            </a:br>
            <a:r>
              <a:rPr lang="ru-RU" sz="2100"/>
              <a:t>	</a:t>
            </a:r>
            <a:br>
              <a:rPr lang="ru-RU" sz="2100"/>
            </a:br>
            <a:r>
              <a:rPr lang="ru-RU" sz="2100"/>
              <a:t>Доверяйте ребенку, прощайте случайные шалости, </a:t>
            </a:r>
            <a:br>
              <a:rPr lang="ru-RU" sz="2100"/>
            </a:br>
            <a:r>
              <a:rPr lang="ru-RU" sz="2100"/>
              <a:t>будьте честными в</a:t>
            </a:r>
            <a:br>
              <a:rPr lang="ru-RU" sz="2100"/>
            </a:br>
            <a:r>
              <a:rPr lang="ru-RU" sz="2100"/>
              <a:t>требованиях, последовательными</a:t>
            </a:r>
            <a:r>
              <a:rPr lang="ru-RU" sz="2000" b="0"/>
              <a:t>.</a:t>
            </a:r>
            <a:br>
              <a:rPr lang="ru-RU" sz="2000" b="0"/>
            </a:br>
            <a:endParaRPr lang="ru-RU" sz="2000" b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3365500" y="420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3375"/>
            <a:ext cx="7129463" cy="6332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792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P spid="1792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188913"/>
            <a:ext cx="4824413" cy="6119812"/>
          </a:xfrm>
        </p:spPr>
        <p:txBody>
          <a:bodyPr/>
          <a:lstStyle/>
          <a:p>
            <a:r>
              <a:rPr lang="ru-RU" sz="2400" b="1" i="1">
                <a:solidFill>
                  <a:srgbClr val="0033CC"/>
                </a:solidFill>
              </a:rPr>
              <a:t>Мы можем пережить большое горе,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Мы можем задыхаться от тоски,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Тонуть и выплывать, но в этом море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Всегда должны остаться островки.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Ложась в кровать, нам нужно перед сном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Знать, что назавтра просыпаться стоит,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Что счастье, пусть хоть самое простое,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Пусть тихое, придёт к нам завтра днём…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8100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/>
          <a:lstStyle/>
          <a:p>
            <a:r>
              <a:rPr lang="ru-RU" sz="4000"/>
              <a:t>Спасибо за внимание</a:t>
            </a:r>
          </a:p>
        </p:txBody>
      </p:sp>
      <p:pic>
        <p:nvPicPr>
          <p:cNvPr id="195588" name="Picture 3" descr="C:\Documents and Settings\User\Мои документы\Мои рисунки\подсолнух подарить солнце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254125"/>
            <a:ext cx="5976938" cy="5603875"/>
          </a:xfrm>
          <a:noFill/>
          <a:ln/>
        </p:spPr>
      </p:pic>
    </p:spTree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Рисунок 3" descr="возлюби ближнего твоего, как самого себя (Матф. 22:39)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620713"/>
            <a:ext cx="3959225" cy="4613275"/>
          </a:xfrm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23850" y="1125538"/>
            <a:ext cx="41036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Россия удерживает второе место в мире по числу самоубийц.</a:t>
            </a:r>
          </a:p>
          <a:p>
            <a:r>
              <a:rPr lang="ru-RU" sz="2400" b="1">
                <a:solidFill>
                  <a:srgbClr val="000000"/>
                </a:solidFill>
              </a:rPr>
              <a:t> В России фиксируется 30 случаев суицида на 100 тыс. человек в год, притом, что критической считается цифра 20 человек на 100 тыс.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5721350"/>
          </a:xfrm>
        </p:spPr>
        <p:txBody>
          <a:bodyPr/>
          <a:lstStyle/>
          <a:p>
            <a:r>
              <a:rPr lang="ru-RU" sz="4000" b="0">
                <a:solidFill>
                  <a:srgbClr val="33CC33"/>
                </a:solidFill>
              </a:rPr>
              <a:t>На вопрос «</a:t>
            </a:r>
            <a:r>
              <a:rPr lang="ru-RU" sz="4000" b="0" i="1">
                <a:solidFill>
                  <a:srgbClr val="33CC33"/>
                </a:solidFill>
              </a:rPr>
              <a:t>Задумывались ли вы о самоубийстве?» </a:t>
            </a:r>
            <a:br>
              <a:rPr lang="ru-RU" sz="4000" b="0" i="1">
                <a:solidFill>
                  <a:srgbClr val="33CC33"/>
                </a:solidFill>
              </a:rPr>
            </a:br>
            <a:r>
              <a:rPr lang="ru-RU" sz="4000" b="0" i="1">
                <a:solidFill>
                  <a:srgbClr val="33CC33"/>
                </a:solidFill>
              </a:rPr>
              <a:t> подростки 13- 18 лет отвечали:</a:t>
            </a:r>
            <a:br>
              <a:rPr lang="ru-RU" sz="4000" b="0" i="1">
                <a:solidFill>
                  <a:srgbClr val="33CC33"/>
                </a:solidFill>
              </a:rPr>
            </a:br>
            <a:r>
              <a:rPr lang="ru-RU" sz="4000" b="0" i="1"/>
              <a:t/>
            </a:r>
            <a:br>
              <a:rPr lang="ru-RU" sz="4000" b="0" i="1"/>
            </a:br>
            <a:r>
              <a:rPr lang="ru-RU" sz="4000" b="0" i="1"/>
              <a:t>40% Всегда</a:t>
            </a:r>
            <a:br>
              <a:rPr lang="ru-RU" sz="4000" b="0" i="1"/>
            </a:br>
            <a:r>
              <a:rPr lang="ru-RU" sz="4000" b="0" i="1"/>
              <a:t>25% Никогда</a:t>
            </a:r>
            <a:br>
              <a:rPr lang="ru-RU" sz="4000" b="0" i="1"/>
            </a:br>
            <a:r>
              <a:rPr lang="ru-RU" sz="4000" b="0" i="1"/>
              <a:t>20% Нет</a:t>
            </a:r>
            <a:br>
              <a:rPr lang="ru-RU" sz="4000" b="0" i="1"/>
            </a:br>
            <a:r>
              <a:rPr lang="ru-RU" sz="4000" b="0" i="1"/>
              <a:t>15% Да</a:t>
            </a:r>
            <a:endParaRPr lang="ru-RU" sz="400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842375" cy="5986463"/>
          </a:xfrm>
        </p:spPr>
        <p:txBody>
          <a:bodyPr/>
          <a:lstStyle/>
          <a:p>
            <a:pPr algn="l" defTabSz="355600"/>
            <a:r>
              <a:rPr lang="ru-RU" sz="3600" u="sng"/>
              <a:t>Основные   причины   суицида</a:t>
            </a:r>
            <a:r>
              <a:rPr lang="ru-RU" sz="3600" b="0"/>
              <a:t> :</a:t>
            </a:r>
            <a:br>
              <a:rPr lang="ru-RU" sz="3600" b="0"/>
            </a:br>
            <a:r>
              <a:rPr lang="ru-RU" sz="3600" b="0"/>
              <a:t>сложные взаимоотношения и конфликты </a:t>
            </a:r>
            <a:br>
              <a:rPr lang="ru-RU" sz="3600" b="0"/>
            </a:br>
            <a:r>
              <a:rPr lang="ru-RU" sz="3600" b="0"/>
              <a:t>с педагогами, </a:t>
            </a:r>
            <a:br>
              <a:rPr lang="ru-RU" sz="3600" b="0"/>
            </a:br>
            <a:r>
              <a:rPr lang="ru-RU" sz="3600" b="0"/>
              <a:t>-социально-психологическое состояние,</a:t>
            </a:r>
            <a:br>
              <a:rPr lang="ru-RU" sz="3600" b="0"/>
            </a:br>
            <a:r>
              <a:rPr lang="ru-RU" sz="3600" b="0"/>
              <a:t> -межличностные отношения,</a:t>
            </a:r>
            <a:br>
              <a:rPr lang="ru-RU" sz="3600" b="0"/>
            </a:br>
            <a:r>
              <a:rPr lang="ru-RU" sz="3600" b="0"/>
              <a:t>-неблагоприятные семейно-общеетвенные условия жизни детей,</a:t>
            </a:r>
            <a:br>
              <a:rPr lang="ru-RU" sz="3600" b="0"/>
            </a:br>
            <a:r>
              <a:rPr lang="ru-RU" sz="3600" b="0"/>
              <a:t>-отсутствие поддержки в морально-духовном росте и    понимания    проблем ребенка со стороны родителей.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00563" y="908050"/>
            <a:ext cx="4643437" cy="4392613"/>
          </a:xfrm>
        </p:spPr>
        <p:txBody>
          <a:bodyPr/>
          <a:lstStyle/>
          <a:p>
            <a:r>
              <a:rPr lang="ru-RU" sz="2800" b="0"/>
              <a:t>В жизни человека есть опасные периоды, когда над ним сгущается тьма. Иногда так важны бывают понимание и помощь. Может спасти сказанное слово или даже взгляд, дающий почувствовать, что человек этот не один на белом свете, который стал для него черным.</a:t>
            </a:r>
          </a:p>
        </p:txBody>
      </p:sp>
      <p:pic>
        <p:nvPicPr>
          <p:cNvPr id="5129" name="Picture 9" descr="podrostok_546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4608513" cy="360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388" y="0"/>
            <a:ext cx="8964612" cy="3500438"/>
          </a:xfrm>
        </p:spPr>
        <p:txBody>
          <a:bodyPr/>
          <a:lstStyle/>
          <a:p>
            <a:pPr algn="l"/>
            <a:r>
              <a:rPr lang="ru-RU" sz="2800" b="0"/>
              <a:t>   </a:t>
            </a:r>
            <a:br>
              <a:rPr lang="ru-RU" sz="2800" b="0"/>
            </a:br>
            <a:r>
              <a:rPr lang="ru-RU" sz="2800" b="0"/>
              <a:t>Решаются на такой шаг, как правило, замкнутые, ранимые по характеру подростки от ощущения одиночества, собственной ненужности, стрессов и утраты смысла жизни.   Своевременная психологическая поддержка, доброе участие, оказанное человеку  в трудной жизненной ситуации, помогли бы избежать трагедии. </a:t>
            </a:r>
            <a:br>
              <a:rPr lang="ru-RU" sz="2800" b="0"/>
            </a:br>
            <a:r>
              <a:rPr lang="ru-RU" sz="1800" b="0"/>
              <a:t/>
            </a:r>
            <a:br>
              <a:rPr lang="ru-RU" sz="1800" b="0"/>
            </a:br>
            <a:endParaRPr lang="ru-RU" sz="1800" b="0"/>
          </a:p>
        </p:txBody>
      </p:sp>
      <p:pic>
        <p:nvPicPr>
          <p:cNvPr id="6150" name="i-main-pic" descr="Картинка 50 из 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98838"/>
            <a:ext cx="7920037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302625" cy="752475"/>
          </a:xfrm>
        </p:spPr>
        <p:txBody>
          <a:bodyPr/>
          <a:lstStyle/>
          <a:p>
            <a:r>
              <a:rPr lang="ru-RU" sz="4000" i="1">
                <a:solidFill>
                  <a:srgbClr val="FFFFFF"/>
                </a:solidFill>
              </a:rPr>
              <a:t/>
            </a:r>
            <a:br>
              <a:rPr lang="ru-RU" sz="4000" i="1">
                <a:solidFill>
                  <a:srgbClr val="FFFFFF"/>
                </a:solidFill>
              </a:rPr>
            </a:br>
            <a:r>
              <a:rPr lang="ru-RU" sz="4000" i="1">
                <a:solidFill>
                  <a:srgbClr val="FFFFFF"/>
                </a:solidFill>
              </a:rPr>
              <a:t>Что нужно знать о суициде?</a:t>
            </a:r>
            <a:r>
              <a:rPr lang="ru-RU" sz="4000">
                <a:solidFill>
                  <a:srgbClr val="0000CC"/>
                </a:solidFill>
              </a:rPr>
              <a:t/>
            </a:r>
            <a:br>
              <a:rPr lang="ru-RU" sz="4000">
                <a:solidFill>
                  <a:srgbClr val="0000CC"/>
                </a:solidFill>
              </a:rPr>
            </a:br>
            <a:endParaRPr lang="ru-RU" sz="4000"/>
          </a:p>
        </p:txBody>
      </p:sp>
      <p:pic>
        <p:nvPicPr>
          <p:cNvPr id="9223" name="i-main-pic" descr="Картинка 64 из 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268413"/>
            <a:ext cx="50419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9144000" cy="5576888"/>
          </a:xfrm>
        </p:spPr>
        <p:txBody>
          <a:bodyPr/>
          <a:lstStyle/>
          <a:p>
            <a:pPr>
              <a:tabLst>
                <a:tab pos="1612900" algn="l"/>
              </a:tabLst>
            </a:pPr>
            <a:r>
              <a:rPr lang="ru-RU" sz="2600"/>
              <a:t/>
            </a:r>
            <a:br>
              <a:rPr lang="ru-RU" sz="2600"/>
            </a:br>
            <a:r>
              <a:rPr lang="ru-RU" sz="2600"/>
              <a:t>Если человек серьезно задумал совершить самоубийство, то обычно об этом нетрудно догадаться по ряду характерных признаков</a:t>
            </a:r>
            <a:br>
              <a:rPr lang="ru-RU" sz="2600"/>
            </a:br>
            <a:r>
              <a:rPr lang="ru-RU" sz="2600"/>
              <a:t/>
            </a:r>
            <a:br>
              <a:rPr lang="ru-RU" sz="2600"/>
            </a:br>
            <a:r>
              <a:rPr lang="ru-RU" sz="2600"/>
              <a:t>1.</a:t>
            </a:r>
            <a:r>
              <a:rPr lang="ru-RU" sz="2600">
                <a:solidFill>
                  <a:srgbClr val="FFFFFF"/>
                </a:solidFill>
              </a:rPr>
              <a:t>Словесные признаки.</a:t>
            </a:r>
            <a:r>
              <a:rPr lang="ru-RU" sz="2600">
                <a:solidFill>
                  <a:srgbClr val="FF0000"/>
                </a:solidFill>
              </a:rPr>
              <a:t/>
            </a:r>
            <a:br>
              <a:rPr lang="ru-RU" sz="2600">
                <a:solidFill>
                  <a:srgbClr val="FF0000"/>
                </a:solidFill>
              </a:rPr>
            </a:br>
            <a:r>
              <a:rPr lang="ru-RU" sz="2600"/>
              <a:t>Человек, готовящийся совершить самоубийство, часто говорит о своем душевном состоянии:</a:t>
            </a:r>
            <a:br>
              <a:rPr lang="ru-RU" sz="2600"/>
            </a:br>
            <a:r>
              <a:rPr lang="ru-RU" sz="2600"/>
              <a:t> «я собираюсь покончить с собой»; «я не могу так дальше жить».</a:t>
            </a:r>
            <a:br>
              <a:rPr lang="ru-RU" sz="2600"/>
            </a:br>
            <a:r>
              <a:rPr lang="ru-RU" sz="2600"/>
              <a:t> «я больше не буду ни для кого проблемой».</a:t>
            </a:r>
            <a:br>
              <a:rPr lang="ru-RU" sz="2600"/>
            </a:br>
            <a:r>
              <a:rPr lang="ru-RU" sz="2600"/>
              <a:t>Много шутить на тему самоубийства.</a:t>
            </a:r>
            <a:br>
              <a:rPr lang="ru-RU" sz="2600"/>
            </a:br>
            <a:r>
              <a:rPr lang="ru-RU" sz="2600"/>
              <a:t>Проявлять нездоровую заинтересованность вопросами смерти.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Граница">
  <a:themeElements>
    <a:clrScheme name="Граница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2_Границ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522</TotalTime>
  <Words>331</Words>
  <Application>Microsoft Office PowerPoint</Application>
  <PresentationFormat>Экран (4:3)</PresentationFormat>
  <Paragraphs>44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Tahoma</vt:lpstr>
      <vt:lpstr>Arial</vt:lpstr>
      <vt:lpstr>Wingdings</vt:lpstr>
      <vt:lpstr>Calibri</vt:lpstr>
      <vt:lpstr>Times New Roman</vt:lpstr>
      <vt:lpstr>Verdana</vt:lpstr>
      <vt:lpstr>Клен</vt:lpstr>
      <vt:lpstr>Соревнование</vt:lpstr>
      <vt:lpstr>2_Граница</vt:lpstr>
      <vt:lpstr> Профилактика суицида у детей и подростков  Рекомендации педагогам и родителям</vt:lpstr>
      <vt:lpstr>Слайд 2</vt:lpstr>
      <vt:lpstr>Слайд 3</vt:lpstr>
      <vt:lpstr>На вопрос «Задумывались ли вы о самоубийстве?»   подростки 13- 18 лет отвечали:  40% Всегда 25% Никогда 20% Нет 15% Да</vt:lpstr>
      <vt:lpstr>Основные   причины   суицида : сложные взаимоотношения и конфликты  с педагогами,  -социально-психологическое состояние,  -межличностные отношения, -неблагоприятные семейно-общеетвенные условия жизни детей, -отсутствие поддержки в морально-духовном росте и    понимания    проблем ребенка со стороны родителей.</vt:lpstr>
      <vt:lpstr>В жизни человека есть опасные периоды, когда над ним сгущается тьма. Иногда так важны бывают понимание и помощь. Может спасти сказанное слово или даже взгляд, дающий почувствовать, что человек этот не один на белом свете, который стал для него черным.</vt:lpstr>
      <vt:lpstr>    Решаются на такой шаг, как правило, замкнутые, ранимые по характеру подростки от ощущения одиночества, собственной ненужности, стрессов и утраты смысла жизни.   Своевременная психологическая поддержка, доброе участие, оказанное человеку  в трудной жизненной ситуации, помогли бы избежать трагедии.   </vt:lpstr>
      <vt:lpstr> Что нужно знать о суициде? </vt:lpstr>
      <vt:lpstr> Если человек серьезно задумал совершить самоубийство, то обычно об этом нетрудно догадаться по ряду характерных признаков  1.Словесные признаки. Человек, готовящийся совершить самоубийство, часто говорит о своем душевном состоянии:  «я собираюсь покончить с собой»; «я не могу так дальше жить».  «я больше не буду ни для кого проблемой». Много шутить на тему самоубийства. Проявлять нездоровую заинтересованность вопросами смерти. </vt:lpstr>
      <vt:lpstr>2.Поведенческие признаки.  1.  Раздаёт другим вещи, имеющие большую личную значимость, мирится с давними врагами.  2.  Демонстрирует радикальные перемены в поведении:  в еде – есть слишком мало или слишком много;  во сне – спать слишком мало или слишком много;  во внешнем виде – стать неряшливым;  в привычках – пропускать занятия;  замкнуться от семьи и друзей и т.д.   3.  Проявлять признаки беспомощности, безнадежности и отчаяния.</vt:lpstr>
      <vt:lpstr>3. Ситуационные признаки.  1.  Социально изолирован (не имеет друзей или имеет только одного друга), чувствует себя отверженным. 2.  Живет в нестабильном состоянии(серьезный кризис в семье – в отношениях к родителям или родителей друг с другом; алкоголизм – личная или семейная проблема). 3.  Ощущает себя жертвой насилия – физического, сексуального или эмоционального.  4.  Предпринимал попытку суицида ранее. 5.  Имеет склонность к самоубийству вследствие того, что оно совершалось кем -то из друзей, знакомых или членов семьи. 6.  Перенес тяжелую потерю (смерть кого-то из близких, развод родителей). 7.  Слишком критически настроен по отношению к себе.</vt:lpstr>
      <vt:lpstr>Слайд 12</vt:lpstr>
      <vt:lpstr>Слайд 13</vt:lpstr>
      <vt:lpstr>Слайд 14</vt:lpstr>
      <vt:lpstr>      Суицид не передается по наследству.  От мамы можно унаследовать цвет глаз, от папы – веснушки на носу; суицидальные же идеи по наследству не передаются. Вместе с тем, если кто-то из членов семьи уже совершал суицид, ребенок окажется в зоне повышенного суицидального риска. Представьте, например, семью, где родители много курят, пьют или употребляют наркотики. В такой семье дети рискуют перенять вредные привычки родителей. На этих детей действует так называемый “фактор внушения”:  родители, дескать, плохому не научат. Разумеется, дети вовсе не обязаны подражать родителям. Для подражания они вправе выбрать другой, более положительный пример.   </vt:lpstr>
      <vt:lpstr>Слайд 16</vt:lpstr>
      <vt:lpstr>Тот, кто говорит о суициде, совершает суицид. Из десяти покушающихся на свою жизнь подростков семь делились своими планами. Поэтому большинство подростков, которые говорят о суициде, не шутят. Тем не менее у нас принято от них “отмахиваться”. “Он шутит”, – говорим или думаем мы. </vt:lpstr>
      <vt:lpstr>Рекомендации родителям: </vt:lpstr>
      <vt:lpstr>Слайд 19</vt:lpstr>
      <vt:lpstr> </vt:lpstr>
      <vt:lpstr>  Будьте честными. Нет ничего важнее в жизни человека,  чем умение выслушать ребенка, ответить на его вопросы, обсудить его проблемы.  Главное при этом - акцент на мысли: «Я — не просто родитель, я — твой друг».  Содействуйте ребенку в решении разных вопросов: помогите выбрать телепрограмму по интересам; читайте и обсуждайте журналы, статьи из газет; ходите с ним пешком, на лыжах, ездите на дачу, в отпуск;  Словом, живите рядом по-настоящему,  не формально, живите в его жизни.   Доверяйте ребенку, прощайте случайные шалости,  будьте честными в требованиях, последовательными. </vt:lpstr>
      <vt:lpstr> </vt:lpstr>
      <vt:lpstr>Мы можем пережить большое горе, Мы можем задыхаться от тоски, Тонуть и выплывать, но в этом море Всегда должны остаться островки. Ложась в кровать, нам нужно перед сном Знать, что назавтра просыпаться стоит, Что счастье, пусть хоть самое простое, Пусть тихое, придёт к нам завтра днём…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DARA</dc:creator>
  <cp:lastModifiedBy>пользователь</cp:lastModifiedBy>
  <cp:revision>101</cp:revision>
  <dcterms:created xsi:type="dcterms:W3CDTF">2009-02-27T10:59:12Z</dcterms:created>
  <dcterms:modified xsi:type="dcterms:W3CDTF">2017-02-24T13:02:27Z</dcterms:modified>
</cp:coreProperties>
</file>