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64" r:id="rId3"/>
    <p:sldId id="263" r:id="rId4"/>
    <p:sldId id="282" r:id="rId5"/>
    <p:sldId id="257" r:id="rId6"/>
    <p:sldId id="265" r:id="rId7"/>
    <p:sldId id="258" r:id="rId8"/>
    <p:sldId id="271" r:id="rId9"/>
    <p:sldId id="259" r:id="rId10"/>
    <p:sldId id="266" r:id="rId11"/>
    <p:sldId id="261" r:id="rId12"/>
    <p:sldId id="262" r:id="rId13"/>
    <p:sldId id="267" r:id="rId14"/>
    <p:sldId id="270" r:id="rId15"/>
    <p:sldId id="279" r:id="rId16"/>
    <p:sldId id="28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A8E140-6BC5-439C-849D-E128DEEF9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B426F-CB34-429D-91AD-5A6F3BF08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38EB6-6409-4F2C-BB24-908ADF5E2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22C7-D906-48A7-BC63-DBBB7FBAC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7304E-C7C6-4F90-BDA7-C844178D4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E0F7-9CCA-4844-8041-6AD91F8EB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A0735-A51E-4E65-A3F6-3D5DF3489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4914F-BA75-4A65-96DE-05C495E0C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0F86C-A40B-445A-A228-18968DEB0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5FB70-2DAA-4FE7-8C62-C4233BF45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1665-1E17-4C0F-A164-8B0A41242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3184E0E-B403-470F-B678-324259DA0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562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6600" b="1" i="1" dirty="0" smtClean="0">
                <a:solidFill>
                  <a:srgbClr val="660066"/>
                </a:solidFill>
              </a:rPr>
              <a:t>Профилактика суицида</a:t>
            </a:r>
          </a:p>
          <a:p>
            <a:pPr algn="r" eaLnBrk="1" hangingPunct="1">
              <a:buFontTx/>
              <a:buNone/>
              <a:defRPr/>
            </a:pPr>
            <a:r>
              <a:rPr lang="ru-RU" sz="1600" b="1" i="1" dirty="0" smtClean="0"/>
              <a:t> </a:t>
            </a:r>
          </a:p>
          <a:p>
            <a:pPr algn="r" eaLnBrk="1" hangingPunct="1">
              <a:buFontTx/>
              <a:buNone/>
              <a:defRPr/>
            </a:pPr>
            <a:endParaRPr lang="ru-RU" sz="1600" b="1" i="1" dirty="0" smtClean="0"/>
          </a:p>
          <a:p>
            <a:pPr algn="r" eaLnBrk="1" hangingPunct="1">
              <a:buFontTx/>
              <a:buNone/>
              <a:defRPr/>
            </a:pPr>
            <a:endParaRPr lang="ru-RU" sz="1600" b="1" i="1" dirty="0" smtClean="0"/>
          </a:p>
          <a:p>
            <a:pPr algn="r" eaLnBrk="1" hangingPunct="1">
              <a:buFontTx/>
              <a:buNone/>
              <a:defRPr/>
            </a:pPr>
            <a:r>
              <a:rPr lang="ru-RU" sz="1600" b="1" i="1" dirty="0" smtClean="0"/>
              <a:t>Подготовил педагог-психолог </a:t>
            </a:r>
          </a:p>
          <a:p>
            <a:pPr algn="r" eaLnBrk="1" hangingPunct="1">
              <a:buFontTx/>
              <a:buNone/>
              <a:defRPr/>
            </a:pPr>
            <a:r>
              <a:rPr lang="ru-RU" sz="1600" b="1" i="1" dirty="0" smtClean="0"/>
              <a:t>Харченко Виктория Анатольевна</a:t>
            </a:r>
          </a:p>
        </p:txBody>
      </p:sp>
      <p:pic>
        <p:nvPicPr>
          <p:cNvPr id="3075" name="Picture 7" descr="12587854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4191000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smtClean="0">
                <a:solidFill>
                  <a:srgbClr val="660066"/>
                </a:solidFill>
                <a:latin typeface="Times New Roman" pitchFamily="18" charset="0"/>
              </a:rPr>
              <a:t>Причины суицидального поведения детей и подростков</a:t>
            </a:r>
            <a:endParaRPr lang="ru-RU" sz="3600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endParaRPr 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Нарушение детско-родительских отношений.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Конфликты с друзьями или педагогами.(как последняя капля, толкнувшая к суициду, но основная причина №1)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Прессинг успеха.( страх не оправдать надежды взрослых, собственные слишком высокие притязания на успех).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Отсутствие негативного отношения к суициду в сознании подростков.( самоубийца вызывает сочувствие, а не презрение)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2400" smtClean="0">
                <a:latin typeface="Times New Roman" pitchFamily="18" charset="0"/>
              </a:rPr>
              <a:t>Самоубийство фанатов после смерти кумира. (имеют часто массовый характер).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smtClean="0">
                <a:solidFill>
                  <a:srgbClr val="660066"/>
                </a:solidFill>
                <a:latin typeface="Times New Roman" pitchFamily="18" charset="0"/>
              </a:rPr>
              <a:t>Характерные черты суицидальных личностей: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800" smtClean="0"/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400" b="1" smtClean="0">
                <a:latin typeface="Times New Roman" pitchFamily="18" charset="0"/>
              </a:rPr>
              <a:t>     </a:t>
            </a:r>
            <a:r>
              <a:rPr lang="ru-RU" sz="2000" b="1" smtClean="0">
                <a:latin typeface="Times New Roman" pitchFamily="18" charset="0"/>
              </a:rPr>
              <a:t>Настойчивые или повторные мысли о самоубийстве.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  Депрессивное настроение, часто с потерей аппетита, жизненной активности, проблемы со сном.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 Может присутствовать зависимость от наркотиков или алкоголя.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 Чувство изоляции, отверженности; их депрессия может быть вызвана уходом из семьи и лишением систем поддержки.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 Ощущение безнадежности и беспомощности. В такой момент угроза суицида может быть первым сильным чувством.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 Неспособность общаться с другими людьми из-за чувства безысходности и мыслей о самоубийстве.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  Они считают, что лучше не станет «никогда». Их речь и мысли полны обобщений и фатальны: «жизнь ужасна», «всем все равно».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  Они обладают туннельным видением, т. е. неспособностью увидеть то положительное, что могло бы быть приемлемо для них. Они видят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  только один выход из сложившейся ситуации.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b="1" smtClean="0">
                <a:latin typeface="Times New Roman" pitchFamily="18" charset="0"/>
              </a:rPr>
              <a:t>    Они амбивалентны – хотят умереть, и в то же время, некоторым образом, хотят жить.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smtClean="0">
                <a:solidFill>
                  <a:srgbClr val="660066"/>
                </a:solidFill>
                <a:latin typeface="Times New Roman" pitchFamily="18" charset="0"/>
              </a:rPr>
              <a:t>Вербальные (речевые) ключи:</a:t>
            </a:r>
            <a:br>
              <a:rPr lang="ru-RU" sz="3600" b="1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600" b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b="1" smtClean="0">
                <a:latin typeface="Times New Roman" pitchFamily="18" charset="0"/>
              </a:rPr>
              <a:t>     </a:t>
            </a:r>
            <a:r>
              <a:rPr lang="ru-RU" u="sng" smtClean="0">
                <a:latin typeface="Times New Roman" pitchFamily="18" charset="0"/>
              </a:rPr>
              <a:t>Непосредственные заявления</a:t>
            </a:r>
            <a:r>
              <a:rPr lang="ru-RU" i="1" smtClean="0">
                <a:latin typeface="Times New Roman" pitchFamily="18" charset="0"/>
              </a:rPr>
              <a:t> </a:t>
            </a:r>
            <a:r>
              <a:rPr lang="ru-RU" smtClean="0">
                <a:latin typeface="Times New Roman" pitchFamily="18" charset="0"/>
              </a:rPr>
              <a:t>типа «Я подумываю о самоубийстве», или «Было бы лучше умереть», или «Я не хочу больше жить».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mtClean="0">
                <a:latin typeface="Times New Roman" pitchFamily="18" charset="0"/>
              </a:rPr>
              <a:t>     </a:t>
            </a:r>
            <a:r>
              <a:rPr lang="ru-RU" u="sng" smtClean="0">
                <a:latin typeface="Times New Roman" pitchFamily="18" charset="0"/>
              </a:rPr>
              <a:t>Косвенные высказывания</a:t>
            </a:r>
            <a:r>
              <a:rPr lang="ru-RU" i="1" smtClean="0">
                <a:latin typeface="Times New Roman" pitchFamily="18" charset="0"/>
              </a:rPr>
              <a:t>, </a:t>
            </a:r>
            <a:r>
              <a:rPr lang="ru-RU" smtClean="0">
                <a:latin typeface="Times New Roman" pitchFamily="18" charset="0"/>
              </a:rPr>
              <a:t>например: «Вам не придется больше обо мне беспокоиться», или «Мне все надоело», или «Они пожалеют, когда я уйду».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mtClean="0">
                <a:latin typeface="Times New Roman" pitchFamily="18" charset="0"/>
              </a:rPr>
              <a:t>   </a:t>
            </a:r>
            <a:r>
              <a:rPr lang="ru-RU" u="sng" smtClean="0">
                <a:latin typeface="Times New Roman" pitchFamily="18" charset="0"/>
              </a:rPr>
              <a:t> Намек на смерть</a:t>
            </a:r>
            <a:r>
              <a:rPr lang="ru-RU" i="1" smtClean="0">
                <a:latin typeface="Times New Roman" pitchFamily="18" charset="0"/>
              </a:rPr>
              <a:t> </a:t>
            </a:r>
            <a:r>
              <a:rPr lang="ru-RU" smtClean="0">
                <a:latin typeface="Times New Roman" pitchFamily="18" charset="0"/>
              </a:rPr>
              <a:t>или шутки по этому поводу. Многозначительное прощание с другими людьми.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46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smtClean="0">
                <a:solidFill>
                  <a:srgbClr val="660066"/>
                </a:solidFill>
                <a:latin typeface="Times New Roman" pitchFamily="18" charset="0"/>
              </a:rPr>
              <a:t>Поведенческие ключи:</a:t>
            </a:r>
            <a:r>
              <a:rPr lang="ru-RU" sz="3200" smtClean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3200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200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400" smtClean="0"/>
              <a:t>   </a:t>
            </a:r>
            <a:r>
              <a:rPr lang="ru-RU" sz="1800" smtClean="0">
                <a:latin typeface="Times New Roman" pitchFamily="18" charset="0"/>
              </a:rPr>
              <a:t>  Отчаяние и плач.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Повторное прослушивание грустной музыки и песен.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Нехватка жизненной активности.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Изменение суточного ритма (бодрствование ночью и сон днем).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Повышение или потеря аппетита.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Вялость и апатия.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Неспособность сконцентрироваться и принимать решения, смятение.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Уход от обычной социальной активности, замкнутость.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Приведение в порядок своих дел.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Отказ от личных вещей.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Стремление к рискованным действиям, например, безрассудное хождение по карнизам.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Суицидальные попытки в прошлом.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Чувство вины, упрек в свой адрес, ощущение бесполезности и низкая самооценка.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Потеря интереса к увлечениям, спорту или школе.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Не соблюдение правил личной гигиены и ухода за внешностью.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Скудные планы на будущее.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1800" smtClean="0">
                <a:latin typeface="Times New Roman" pitchFamily="18" charset="0"/>
              </a:rPr>
              <a:t>     Стремление к тому, чтобы их оставили в покое, что вызывает раздражение со стороны других людей.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i="1" smtClean="0">
                <a:solidFill>
                  <a:srgbClr val="660066"/>
                </a:solidFill>
                <a:latin typeface="Times New Roman" pitchFamily="18" charset="0"/>
              </a:rPr>
              <a:t>ЧТО МОЖЕТ УДЕРЖАТЬ</a:t>
            </a:r>
            <a:r>
              <a:rPr lang="ru-RU" sz="4000" i="1" smtClean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4000" i="1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4000" i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Установите заботливые взаимоотношения с ребенком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Будьте внимательным слушателем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Будьте искренними в общении, спокойно и доходчиво спрашивайте о тревожащей ситуации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Помогите определить источник психического дискомфорта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Вселяйте надежду, что все проблемы можно решить конструктивно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Помогите ребенку осознать его личностные ресурсы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Окажите поддержку в успешной реализации ребенка в настоящем и помогите</a:t>
            </a:r>
          </a:p>
          <a:p>
            <a:pPr eaLnBrk="1" hangingPunct="1">
              <a:lnSpc>
                <a:spcPct val="9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/>
              <a:t>определить перспективу на будущее.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smtClean="0">
                <a:solidFill>
                  <a:srgbClr val="660066"/>
                </a:solidFill>
                <a:latin typeface="Times New Roman" pitchFamily="18" charset="0"/>
              </a:rPr>
              <a:t>Рекомендации родителям:</a:t>
            </a:r>
            <a:br>
              <a:rPr lang="ru-RU" sz="3600" b="1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600" b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smtClean="0"/>
              <a:t> </a:t>
            </a:r>
            <a:endParaRPr lang="ru-RU" sz="1600" smtClean="0"/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Несмотря ни на что, сохраняйте положительное представление о своём ребёнке.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Организуйте свой быт так, чтобы никто в семье ни чувствовал себя «жертвой», отказываясь от своей личной жизни.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Не ограждайте ребёнка от обязанностей и проблем. Решайте все проблемы вместе с ним.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Не ограничивайте ребёнка в общении со сверстниками.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Чаще разговаривайте с ребёнком. Помните, что ни телевизор, ни компьютер не заменят ему вас.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Помните, что когда-нибудь ребёнок повзрослеет и ему придётся жить самостоятельно. Готовьте его к будущей жизни, говорите о ней.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Следите за своей внешностью и поведением. Ребёнок должен гордиться вами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7200" b="1" i="1" smtClean="0">
                <a:solidFill>
                  <a:srgbClr val="660066"/>
                </a:solidFill>
                <a:effectLst/>
                <a:latin typeface="Times New Roman" pitchFamily="18" charset="0"/>
              </a:rPr>
              <a:t>Спасибо за внимание.</a:t>
            </a:r>
          </a:p>
          <a:p>
            <a:pPr algn="ctr" eaLnBrk="1" hangingPunct="1">
              <a:buFontTx/>
              <a:buNone/>
              <a:defRPr/>
            </a:pPr>
            <a:r>
              <a:rPr lang="ru-RU" sz="7200" b="1" i="1" smtClean="0">
                <a:solidFill>
                  <a:srgbClr val="660066"/>
                </a:solidFill>
                <a:effectLst/>
                <a:latin typeface="Times New Roman" pitchFamily="18" charset="0"/>
              </a:rPr>
              <a:t> Больших Вам успехов !</a:t>
            </a:r>
          </a:p>
          <a:p>
            <a:pPr algn="ctr" eaLnBrk="1" hangingPunct="1">
              <a:defRPr/>
            </a:pPr>
            <a:endParaRPr lang="ru-RU" sz="7200" smtClean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91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400" b="1" i="1" smtClean="0">
                <a:effectLst/>
              </a:rPr>
              <a:t>Почти каждый, кто всерьез думает о самоубийстве, так или иначе дает понять окружающим о своем намерении. Самоубийства не возникает внезапно, импульсивно, непредсказуемо или неизбежно. Они являются последней каплей в чаше постепенно ухудшающейся адаптации. Среди тех, кто намеревается совершить суицид, от 70% до 75% тем или иным образом раскрывает свои стремления. Иногда это будут едва уловимые намеки; часто же угрозы являются легко узнаваемыми. Очень важно, что ¾ тех, кто совершает самоубийства, до этого, по какому-либо поводу, в течении ближайших месяцев, посещают врачей, общаются с любимыми друзьями, психологом. Они ищут возможности высказаться и быть выслушанными.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b="1" i="1" u="sng" smtClean="0"/>
              <a:t>Суицидальное поведение </a:t>
            </a:r>
            <a:r>
              <a:rPr lang="ru-RU" b="1" i="1" smtClean="0"/>
              <a:t>– это проявление суицидальной активности – мысли, намерения, высказывания, угрозы, попытки, покушения.</a:t>
            </a:r>
          </a:p>
        </p:txBody>
      </p:sp>
      <p:pic>
        <p:nvPicPr>
          <p:cNvPr id="5123" name="Picture 4" descr="i?id=409984320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5538" y="2590800"/>
            <a:ext cx="29384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5" descr="addi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438400"/>
            <a:ext cx="312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suicide_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038600"/>
            <a:ext cx="342900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2819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b="1" i="1" smtClean="0">
                <a:effectLst/>
              </a:rPr>
              <a:t>     Суицид </a:t>
            </a:r>
            <a:r>
              <a:rPr lang="ru-RU" i="1" smtClean="0">
                <a:effectLst/>
              </a:rPr>
              <a:t>–осознанный акт устранения из жизни под воздействием острых психотравмирующих ситуаций, при котором собственная жизнь теряет для человека смысл.</a:t>
            </a:r>
          </a:p>
          <a:p>
            <a:pPr eaLnBrk="1" hangingPunct="1">
              <a:defRPr/>
            </a:pPr>
            <a:endParaRPr lang="ru-RU" smtClean="0"/>
          </a:p>
        </p:txBody>
      </p:sp>
      <p:pic>
        <p:nvPicPr>
          <p:cNvPr id="51206" name="Picture 6" descr="13-web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00800" y="2590800"/>
            <a:ext cx="2120900" cy="3170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715000"/>
          </a:xfrm>
        </p:spPr>
        <p:txBody>
          <a:bodyPr/>
          <a:lstStyle/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800" smtClean="0"/>
              <a:t>Одной из важнейших причин самоубийств у подростков считается отсутствие уверенности.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800" smtClean="0"/>
              <a:t>     Спусковым крючком для подросткового суицида часто становится подобный поступок молодёжного кумира, героя книг или фильмов, близких друзей или любимых.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800" smtClean="0"/>
              <a:t>    Подростки часто рассматривают суицидальные попытки как своеобразную, но подконтрольную взрослым игру, оставаясь в глубине души уверенными, что те не разрешат им довести суицид до конца.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smtClean="0">
                <a:solidFill>
                  <a:srgbClr val="660066"/>
                </a:solidFill>
                <a:latin typeface="Times New Roman" pitchFamily="18" charset="0"/>
              </a:rPr>
              <a:t>Группа риска подростков, склонных к суициду:</a:t>
            </a:r>
            <a:r>
              <a:rPr lang="ru-RU" sz="3200" smtClean="0">
                <a:solidFill>
                  <a:srgbClr val="660066"/>
                </a:solidFill>
                <a:latin typeface="Times New Roman" pitchFamily="18" charset="0"/>
              </a:rPr>
              <a:t/>
            </a:r>
            <a:br>
              <a:rPr lang="ru-RU" sz="3200" smtClean="0">
                <a:solidFill>
                  <a:srgbClr val="660066"/>
                </a:solidFill>
                <a:latin typeface="Times New Roman" pitchFamily="18" charset="0"/>
              </a:rPr>
            </a:br>
            <a:endParaRPr lang="ru-RU" sz="3200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    Отличники, т. к. к ним все предъявляют повышенные требования. К тому же эти дети редко бывают приняты в социальной группе сверстников, что также может привести к суицидальному исходу.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smtClean="0">
                <a:latin typeface="Times New Roman" pitchFamily="18" charset="0"/>
              </a:rPr>
              <a:t>    </a:t>
            </a:r>
            <a:r>
              <a:rPr lang="ru-RU" sz="2400" smtClean="0">
                <a:latin typeface="Times New Roman" pitchFamily="18" charset="0"/>
              </a:rPr>
              <a:t>Дети, которые резко снижают успехи в учебной деятельности, естественно вызывая тем самым недоумение и возмущение родителей и учителей.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400" smtClean="0">
                <a:latin typeface="Times New Roman" pitchFamily="18" charset="0"/>
              </a:rPr>
              <a:t>   Дети, к которым окружающие предъявляют завышенные требования, а они в силу субъективных причин не могут их выполнить.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ru-RU" sz="2000" smtClean="0">
                <a:latin typeface="Times New Roman" pitchFamily="18" charset="0"/>
              </a:rPr>
              <a:t>     </a:t>
            </a:r>
            <a:r>
              <a:rPr lang="ru-RU" sz="2400" smtClean="0">
                <a:latin typeface="Times New Roman" pitchFamily="18" charset="0"/>
              </a:rPr>
              <a:t>Дети с повышенной тревожностью и склонностью к депрессиям (в основном это дети с родовыми травмами, правополушарные и те, у которых в роду или ближайшем окружении были случаи или попытки самоубийства), особенно в пубертате (периоде полового созревания).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660066"/>
                </a:solidFill>
              </a:rPr>
              <a:t>С</a:t>
            </a:r>
            <a:r>
              <a:rPr lang="en-US" smtClean="0">
                <a:solidFill>
                  <a:srgbClr val="660066"/>
                </a:solidFill>
              </a:rPr>
              <a:t>татистика</a:t>
            </a:r>
            <a:endParaRPr lang="ru-RU" smtClean="0">
              <a:solidFill>
                <a:srgbClr val="66006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0292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endParaRPr lang="ru-RU" sz="2200" smtClean="0">
              <a:latin typeface="Times New Roman" pitchFamily="18" charset="0"/>
            </a:endParaRP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По количеству самоубийств   Россия занимает в мире -   2 место.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 По количеству самоубийств  среди детей и подростков – 1 место.  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Ежегодно  более  1,5 тыс. самоубийств совершаются несовершеннолетними.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На 100 тыс. детского населения - 19,8 случаев суицидов.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В последние годы частота самоубийств среди 10-14-летних детей - от 3 до 4 случаев на 100 тысяч.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Среди подростков 15-19 лет - 19-20 случаев.</a:t>
            </a:r>
          </a:p>
          <a:p>
            <a:pPr eaLnBrk="1" hangingPunct="1">
              <a:lnSpc>
                <a:spcPct val="95000"/>
              </a:lnSpc>
              <a:buClr>
                <a:srgbClr val="660066"/>
              </a:buClr>
              <a:buSzPct val="75000"/>
              <a:buFont typeface="Wingdings" pitchFamily="2" charset="2"/>
              <a:buChar char="Ø"/>
              <a:defRPr/>
            </a:pPr>
            <a:r>
              <a:rPr lang="en-US" sz="2200" smtClean="0">
                <a:latin typeface="Times New Roman" pitchFamily="18" charset="0"/>
              </a:rPr>
              <a:t>Это превышает  средний мировой показатель по этой возрастной категории населения в 2,7 раза.     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smtClean="0">
                <a:solidFill>
                  <a:srgbClr val="660066"/>
                </a:solidFill>
                <a:latin typeface="Times New Roman" pitchFamily="18" charset="0"/>
              </a:rPr>
              <a:t>Виды суицида:</a:t>
            </a:r>
            <a:endParaRPr lang="ru-RU" sz="4000" b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3600" smtClean="0">
                <a:latin typeface="Times New Roman" pitchFamily="18" charset="0"/>
              </a:rPr>
              <a:t>Истинный.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3600" smtClean="0">
                <a:latin typeface="Times New Roman" pitchFamily="18" charset="0"/>
              </a:rPr>
              <a:t> Демонстративный суицид (попугать).</a:t>
            </a:r>
          </a:p>
          <a:p>
            <a:pPr eaLnBrk="1" hangingPunct="1">
              <a:buClr>
                <a:srgbClr val="660066"/>
              </a:buClr>
              <a:buFont typeface="Wingdings" pitchFamily="2" charset="2"/>
              <a:buChar char="ü"/>
              <a:defRPr/>
            </a:pPr>
            <a:r>
              <a:rPr lang="en-US" sz="3600" smtClean="0">
                <a:latin typeface="Times New Roman" pitchFamily="18" charset="0"/>
              </a:rPr>
              <a:t> Скрытый суицид (суицидально обусловленное поведение – занятия экстремальным спортом, рисковая езда на автомобиле, алкогольная или наркотическая зависимость</a:t>
            </a:r>
            <a:endParaRPr lang="ru-RU" sz="3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71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i="1" smtClean="0">
                <a:solidFill>
                  <a:srgbClr val="660066"/>
                </a:solidFill>
                <a:latin typeface="Times New Roman" pitchFamily="18" charset="0"/>
              </a:rPr>
              <a:t>Мотивы суицидального поведения детей и подростков:</a:t>
            </a:r>
            <a:endParaRPr lang="ru-RU" sz="3600" i="1" smtClean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1.Переживание обиды,одиночества, отчужденности и непонимания.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2. Действительная или мнимая утрата любви родителей.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3. Переживания, связанные со смертью, разводом или уходом родителей из семьи.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4. Чувство вины, стыда, оскорбленного самолюбия.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5. Боязнь позора, насмешек или унижения.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6. Страх наказания.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7. Любовные неудачи, беременность.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8. Чувство мести, злобы, протеста.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9. Желание привлечь к себе внимание.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10. Чувство безнадежности.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11. Множественные проблемы, </a:t>
            </a: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все глобальные и неразрешимые.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12. Желание наказать обидчика.</a:t>
            </a:r>
          </a:p>
          <a:p>
            <a:pPr eaLnBrk="1" hangingPunct="1">
              <a:lnSpc>
                <a:spcPct val="80000"/>
              </a:lnSpc>
              <a:buClr>
                <a:srgbClr val="660066"/>
              </a:buClr>
              <a:buFont typeface="Wingdings" pitchFamily="2" charset="2"/>
              <a:buNone/>
              <a:defRPr/>
            </a:pPr>
            <a:r>
              <a:rPr lang="en-US" sz="2000" smtClean="0">
                <a:latin typeface="Times New Roman" pitchFamily="18" charset="0"/>
              </a:rPr>
              <a:t>13. Депрессивные состояния.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smtClean="0">
              <a:latin typeface="Times New Roman" pitchFamily="18" charset="0"/>
            </a:endParaRPr>
          </a:p>
        </p:txBody>
      </p:sp>
      <p:pic>
        <p:nvPicPr>
          <p:cNvPr id="11268" name="Picture 4" descr="i?id=167305998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2766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557</Words>
  <Application>Microsoft Office PowerPoint</Application>
  <PresentationFormat>Экран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Океан</vt:lpstr>
      <vt:lpstr>Слайд 1</vt:lpstr>
      <vt:lpstr>Слайд 2</vt:lpstr>
      <vt:lpstr>Слайд 3</vt:lpstr>
      <vt:lpstr>Слайд 4</vt:lpstr>
      <vt:lpstr>Слайд 5</vt:lpstr>
      <vt:lpstr>Группа риска подростков, склонных к суициду: </vt:lpstr>
      <vt:lpstr>Статистика</vt:lpstr>
      <vt:lpstr>Виды суицида:</vt:lpstr>
      <vt:lpstr>Мотивы суицидального поведения детей и подростков:</vt:lpstr>
      <vt:lpstr>Причины суицидального поведения детей и подростков</vt:lpstr>
      <vt:lpstr>Характерные черты суицидальных личностей:</vt:lpstr>
      <vt:lpstr>Вербальные (речевые) ключи: </vt:lpstr>
      <vt:lpstr>Поведенческие ключи: </vt:lpstr>
      <vt:lpstr>ЧТО МОЖЕТ УДЕРЖАТЬ </vt:lpstr>
      <vt:lpstr>Рекомендации родителям: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</dc:creator>
  <cp:lastModifiedBy>пользователь</cp:lastModifiedBy>
  <cp:revision>12</cp:revision>
  <cp:lastPrinted>1601-01-01T00:00:00Z</cp:lastPrinted>
  <dcterms:created xsi:type="dcterms:W3CDTF">1601-01-01T00:00:00Z</dcterms:created>
  <dcterms:modified xsi:type="dcterms:W3CDTF">2017-03-09T08:24:52Z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